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13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13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14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15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13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14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Image"/>
          <p:cNvSpPr/>
          <p:nvPr>
            <p:ph type="pic" idx="13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Image"/>
          <p:cNvSpPr/>
          <p:nvPr>
            <p:ph type="pic" idx="13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14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13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ogdan Sburlea - May 30th, 2020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Bogdan Sburlea - May 30</a:t>
            </a:r>
            <a:r>
              <a:rPr baseline="31999"/>
              <a:t>th</a:t>
            </a:r>
            <a:r>
              <a:t>, 2020</a:t>
            </a:r>
          </a:p>
        </p:txBody>
      </p:sp>
      <p:sp>
        <p:nvSpPr>
          <p:cNvPr id="152" name="Capstone 2"/>
          <p:cNvSpPr txBox="1"/>
          <p:nvPr>
            <p:ph type="ctrTitle"/>
          </p:nvPr>
        </p:nvSpPr>
        <p:spPr>
          <a:xfrm>
            <a:off x="1219200" y="838200"/>
            <a:ext cx="21945600" cy="4267200"/>
          </a:xfrm>
          <a:prstGeom prst="rect">
            <a:avLst/>
          </a:prstGeom>
        </p:spPr>
        <p:txBody>
          <a:bodyPr/>
          <a:lstStyle/>
          <a:p>
            <a:pPr/>
            <a:r>
              <a:t>Capstone 2</a:t>
            </a:r>
          </a:p>
        </p:txBody>
      </p:sp>
      <p:sp>
        <p:nvSpPr>
          <p:cNvPr id="153" name="Analyze Hand Gestures…"/>
          <p:cNvSpPr txBox="1"/>
          <p:nvPr>
            <p:ph type="subTitle" sz="quarter" idx="1"/>
          </p:nvPr>
        </p:nvSpPr>
        <p:spPr>
          <a:xfrm>
            <a:off x="1219200" y="5732703"/>
            <a:ext cx="21945600" cy="2250594"/>
          </a:xfrm>
          <a:prstGeom prst="rect">
            <a:avLst/>
          </a:prstGeom>
        </p:spPr>
        <p:txBody>
          <a:bodyPr/>
          <a:lstStyle/>
          <a:p>
            <a:pPr/>
            <a:r>
              <a:t>Analyze Hand Gestures</a:t>
            </a:r>
          </a:p>
          <a:p>
            <a:pPr/>
            <a:r>
              <a:t>Slide Deck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However, the test was done with frames from the same video, without huge variations…"/>
          <p:cNvSpPr txBox="1"/>
          <p:nvPr/>
        </p:nvSpPr>
        <p:spPr>
          <a:xfrm>
            <a:off x="1360627" y="1185666"/>
            <a:ext cx="21662747" cy="199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However, the test was done with frames from the same video, without huge variations</a:t>
            </a:r>
          </a:p>
          <a:p>
            <a:pPr/>
            <a:r>
              <a:t>from the training frames. The real test is done with Internet images as shown below:</a:t>
            </a:r>
          </a:p>
        </p:txBody>
      </p:sp>
      <p:pic>
        <p:nvPicPr>
          <p:cNvPr id="182" name="page5image7285312.png" descr="page5image72853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558" y="3549650"/>
            <a:ext cx="21920789" cy="454346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"/>
          <p:cNvSpPr txBox="1"/>
          <p:nvPr/>
        </p:nvSpPr>
        <p:spPr>
          <a:xfrm>
            <a:off x="-218432" y="428624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84" name="These images are challenging:…"/>
          <p:cNvSpPr txBox="1"/>
          <p:nvPr/>
        </p:nvSpPr>
        <p:spPr>
          <a:xfrm>
            <a:off x="1393390" y="8529936"/>
            <a:ext cx="10058299" cy="4113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These images are challenging:</a:t>
            </a:r>
          </a:p>
          <a:p>
            <a:pPr marL="546100" indent="-546100">
              <a:buSzPct val="150000"/>
              <a:buChar char="•"/>
            </a:pPr>
            <a:r>
              <a:t>the background can be non-uniform</a:t>
            </a:r>
          </a:p>
          <a:p>
            <a:pPr marL="546100" indent="-546100">
              <a:buSzPct val="150000"/>
              <a:buChar char="•"/>
            </a:pPr>
            <a:r>
              <a:t>the fingers can overlap with the body</a:t>
            </a:r>
          </a:p>
          <a:p>
            <a:pPr marL="546100" indent="-546100">
              <a:buSzPct val="150000"/>
              <a:buChar char="•"/>
            </a:pPr>
            <a:r>
              <a:t>the zoom can be different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or the Internet images, the results are disappointing:"/>
          <p:cNvSpPr txBox="1"/>
          <p:nvPr/>
        </p:nvSpPr>
        <p:spPr>
          <a:xfrm>
            <a:off x="3734450" y="2214555"/>
            <a:ext cx="1367470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For the Internet images, the results are disappointing:</a:t>
            </a:r>
          </a:p>
        </p:txBody>
      </p:sp>
      <p:pic>
        <p:nvPicPr>
          <p:cNvPr id="187" name="page6image7186592.png" descr="page6image718659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0700" y="4184650"/>
            <a:ext cx="12522201" cy="534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"/>
          <p:cNvSpPr txBox="1"/>
          <p:nvPr/>
        </p:nvSpPr>
        <p:spPr>
          <a:xfrm>
            <a:off x="1212069" y="2453061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ge6image7179312.png" descr="page6image71793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0" y="650780"/>
            <a:ext cx="13906501" cy="904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"/>
          <p:cNvSpPr txBox="1"/>
          <p:nvPr/>
        </p:nvSpPr>
        <p:spPr>
          <a:xfrm>
            <a:off x="5238750" y="65078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2" name="The heat map shows a strong bias towards class 4. The model cannot…"/>
          <p:cNvSpPr txBox="1"/>
          <p:nvPr/>
        </p:nvSpPr>
        <p:spPr>
          <a:xfrm>
            <a:off x="2532592" y="9829767"/>
            <a:ext cx="17737177" cy="3053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heat map shows a strong bias towards class 4. The model cannot</a:t>
            </a:r>
          </a:p>
          <a:p>
            <a:pPr/>
            <a:r>
              <a:t>decode the features with such complexity as the fingers in an image.</a:t>
            </a:r>
          </a:p>
          <a:p>
            <a:pPr/>
            <a:r>
              <a:t>Therefore, I need a new model with more convolutional layers.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ge6image7178896.png" descr="page6image71788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6018" y="1054099"/>
            <a:ext cx="14566901" cy="1160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"/>
          <p:cNvSpPr txBox="1"/>
          <p:nvPr/>
        </p:nvSpPr>
        <p:spPr>
          <a:xfrm>
            <a:off x="4906018" y="105409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ere are now 3 CNN layers with 32, 64, 64 filters"/>
          <p:cNvSpPr txBox="1"/>
          <p:nvPr/>
        </p:nvSpPr>
        <p:spPr>
          <a:xfrm>
            <a:off x="1211117" y="580960"/>
            <a:ext cx="12440312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There are now 3 CNN layers with 32, 64, 64 filters</a:t>
            </a:r>
          </a:p>
        </p:txBody>
      </p:sp>
      <p:pic>
        <p:nvPicPr>
          <p:cNvPr id="198" name="page7image7189920.png" descr="page7image71899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361" y="2138319"/>
            <a:ext cx="22010216" cy="94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ext"/>
          <p:cNvSpPr txBox="1"/>
          <p:nvPr/>
        </p:nvSpPr>
        <p:spPr>
          <a:xfrm>
            <a:off x="-262882" y="151764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0" name="The accuracy becomes 99%."/>
          <p:cNvSpPr txBox="1"/>
          <p:nvPr/>
        </p:nvSpPr>
        <p:spPr>
          <a:xfrm>
            <a:off x="1224197" y="11894930"/>
            <a:ext cx="735187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accuracy becomes 99%.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e loss function and the accuracy converge faster to the final values:"/>
          <p:cNvSpPr txBox="1"/>
          <p:nvPr/>
        </p:nvSpPr>
        <p:spPr>
          <a:xfrm>
            <a:off x="2168048" y="2358116"/>
            <a:ext cx="1775841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loss function and the accuracy converge faster to the final values:</a:t>
            </a:r>
          </a:p>
        </p:txBody>
      </p:sp>
      <p:pic>
        <p:nvPicPr>
          <p:cNvPr id="203" name="page7image7285728.png" descr="page7image72857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862" y="5010825"/>
            <a:ext cx="9448801" cy="633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"/>
          <p:cNvSpPr txBox="1"/>
          <p:nvPr/>
        </p:nvSpPr>
        <p:spPr>
          <a:xfrm>
            <a:off x="1472862" y="501082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5" name="page7image7283648.png" descr="page7image72836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8865" y="5055275"/>
            <a:ext cx="9817101" cy="6248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"/>
          <p:cNvSpPr txBox="1"/>
          <p:nvPr/>
        </p:nvSpPr>
        <p:spPr>
          <a:xfrm>
            <a:off x="11928865" y="505527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ge8image7149040.png" descr="page8image71490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9942" y="4756150"/>
            <a:ext cx="11658601" cy="494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"/>
          <p:cNvSpPr txBox="1"/>
          <p:nvPr/>
        </p:nvSpPr>
        <p:spPr>
          <a:xfrm>
            <a:off x="5539942" y="438785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0" name="The accuracy is now 49% and all metrics are improved."/>
          <p:cNvSpPr txBox="1"/>
          <p:nvPr/>
        </p:nvSpPr>
        <p:spPr>
          <a:xfrm>
            <a:off x="4360620" y="2312210"/>
            <a:ext cx="14017245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accuracy is now 49% and all metrics are improved.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ge8image7157568.png" descr="page8image71575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5099" y="686243"/>
            <a:ext cx="13893801" cy="890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"/>
          <p:cNvSpPr txBox="1"/>
          <p:nvPr/>
        </p:nvSpPr>
        <p:spPr>
          <a:xfrm>
            <a:off x="5245099" y="1130743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4" name="The heat map looks much better, the values on the first diagonal have now…"/>
          <p:cNvSpPr txBox="1"/>
          <p:nvPr/>
        </p:nvSpPr>
        <p:spPr>
          <a:xfrm>
            <a:off x="2988274" y="9907443"/>
            <a:ext cx="18897804" cy="3053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heat map looks much better, the values on the first diagonal have now</a:t>
            </a:r>
          </a:p>
          <a:p>
            <a:pPr/>
            <a:r>
              <a:t>the highest values. There is still a bias towards classes 1 and 3, but that </a:t>
            </a:r>
          </a:p>
          <a:p>
            <a:pPr/>
            <a:r>
              <a:t>Issue can be reduced by using more Internet images for training.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ge9image7195696.png" descr="page9image71956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239" y="4734111"/>
            <a:ext cx="9188198" cy="6124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"/>
          <p:cNvSpPr txBox="1"/>
          <p:nvPr/>
        </p:nvSpPr>
        <p:spPr>
          <a:xfrm>
            <a:off x="-9243392" y="-2849218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18" name="One final try is to use a cv2.Canny() transformation of the input frames,…"/>
          <p:cNvSpPr txBox="1"/>
          <p:nvPr/>
        </p:nvSpPr>
        <p:spPr>
          <a:xfrm>
            <a:off x="2198261" y="974067"/>
            <a:ext cx="18130572" cy="1993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One final try is to use a cv2.Canny() transformation of the input frames,</a:t>
            </a:r>
          </a:p>
          <a:p>
            <a:pPr/>
            <a:r>
              <a:t>for eliminating the variance introduced by different backgrounds: </a:t>
            </a:r>
          </a:p>
        </p:txBody>
      </p:sp>
      <p:pic>
        <p:nvPicPr>
          <p:cNvPr id="219" name="page9image7197152.png" descr="page9image71971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1432" y="4734111"/>
            <a:ext cx="9224556" cy="612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"/>
          <p:cNvSpPr txBox="1"/>
          <p:nvPr/>
        </p:nvSpPr>
        <p:spPr>
          <a:xfrm>
            <a:off x="0" y="0"/>
            <a:ext cx="1524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2" name="Unfortunately, the results are not satisfactory:"/>
          <p:cNvSpPr txBox="1"/>
          <p:nvPr/>
        </p:nvSpPr>
        <p:spPr>
          <a:xfrm>
            <a:off x="4147435" y="1697415"/>
            <a:ext cx="11827308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Unfortunately, the results are not satisfactory: </a:t>
            </a:r>
          </a:p>
        </p:txBody>
      </p:sp>
      <p:pic>
        <p:nvPicPr>
          <p:cNvPr id="223" name="page9image7193408.png" descr="page9image7193408.png"/>
          <p:cNvPicPr>
            <a:picLocks noChangeAspect="1"/>
          </p:cNvPicPr>
          <p:nvPr/>
        </p:nvPicPr>
        <p:blipFill>
          <a:blip r:embed="rId2">
            <a:extLst/>
          </a:blip>
          <a:srcRect l="0" t="0" r="21762" b="0"/>
          <a:stretch>
            <a:fillRect/>
          </a:stretch>
        </p:blipFill>
        <p:spPr>
          <a:xfrm>
            <a:off x="4806397" y="3691282"/>
            <a:ext cx="9111423" cy="4699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xt"/>
          <p:cNvSpPr txBox="1"/>
          <p:nvPr/>
        </p:nvSpPr>
        <p:spPr>
          <a:xfrm>
            <a:off x="2271919" y="3691282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5" name="Therefore, the previous model remains the best one."/>
          <p:cNvSpPr txBox="1"/>
          <p:nvPr/>
        </p:nvSpPr>
        <p:spPr>
          <a:xfrm>
            <a:off x="4164000" y="9449937"/>
            <a:ext cx="1335897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Therefore, the previous model remains the best 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BJECTIVE:…"/>
          <p:cNvSpPr txBox="1"/>
          <p:nvPr/>
        </p:nvSpPr>
        <p:spPr>
          <a:xfrm>
            <a:off x="3899534" y="4801285"/>
            <a:ext cx="16584931" cy="4113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2"/>
            <a:r>
              <a:t>OBJECTIVE:</a:t>
            </a:r>
          </a:p>
          <a:p>
            <a:pPr/>
            <a:r>
              <a:t>Create a machine learning model that authenticates a real user</a:t>
            </a:r>
          </a:p>
          <a:p>
            <a:pPr/>
            <a:r>
              <a:t>in front of a camera. The model must recognize 5 gestures that a </a:t>
            </a:r>
          </a:p>
          <a:p>
            <a:pPr/>
            <a:r>
              <a:t>user can make.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deas for future improvements:…"/>
          <p:cNvSpPr txBox="1"/>
          <p:nvPr/>
        </p:nvSpPr>
        <p:spPr>
          <a:xfrm>
            <a:off x="2124705" y="3044142"/>
            <a:ext cx="19153887" cy="729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Ideas for future improvements:</a:t>
            </a:r>
          </a:p>
          <a:p>
            <a:pPr marL="546100" indent="-546100">
              <a:buSzPct val="150000"/>
              <a:buChar char="•"/>
            </a:pPr>
            <a:r>
              <a:t>Add more Internet images for train and test classes</a:t>
            </a:r>
          </a:p>
          <a:p>
            <a:pPr marL="546100" indent="-546100">
              <a:buSzPct val="150000"/>
              <a:buChar char="•"/>
            </a:pPr>
            <a:r>
              <a:t>Test more CNN structure, with more hidden layers and/or more filters</a:t>
            </a:r>
          </a:p>
          <a:p>
            <a:pPr/>
            <a:r>
              <a:t>For allowing a better fit for this complex type of data</a:t>
            </a:r>
          </a:p>
          <a:p>
            <a:pPr marL="546100" indent="-546100">
              <a:buSzPct val="150000"/>
              <a:buChar char="•"/>
            </a:pPr>
            <a:r>
              <a:t>Feature extraction: focus only on the hand, ignoring the rest of the image</a:t>
            </a:r>
          </a:p>
          <a:p>
            <a:pPr marL="546100" indent="-546100">
              <a:buSzPct val="150000"/>
              <a:buChar char="•"/>
            </a:pPr>
            <a:r>
              <a:t>Apply cv2.Canny() but find a way to tune Canny parameters on the image</a:t>
            </a:r>
          </a:p>
          <a:p>
            <a:pPr/>
            <a:r>
              <a:t>characteristics like hue, saturation, value.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nclusions and next steps…"/>
          <p:cNvSpPr txBox="1"/>
          <p:nvPr/>
        </p:nvSpPr>
        <p:spPr>
          <a:xfrm>
            <a:off x="1788188" y="2558645"/>
            <a:ext cx="21383347" cy="729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Conclusions and next steps</a:t>
            </a:r>
          </a:p>
          <a:p>
            <a:pPr/>
          </a:p>
          <a:p>
            <a:pPr/>
            <a:r>
              <a:t>This project proves that it is possible to train a model that recognizes hand gestures</a:t>
            </a:r>
          </a:p>
          <a:p>
            <a:pPr/>
            <a:r>
              <a:t>from Internet images.</a:t>
            </a:r>
          </a:p>
          <a:p>
            <a:pPr/>
          </a:p>
          <a:p>
            <a:pPr/>
            <a:r>
              <a:t>The model can be deployed using Flask, Docker, Kubernetes or other solutions but </a:t>
            </a:r>
          </a:p>
          <a:p>
            <a:pPr/>
            <a:r>
              <a:t>this is outside the scope of this capstone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hank you!"/>
          <p:cNvSpPr txBox="1"/>
          <p:nvPr/>
        </p:nvSpPr>
        <p:spPr>
          <a:xfrm>
            <a:off x="9986962" y="6176390"/>
            <a:ext cx="4410076" cy="1363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6600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Data acquisition problem…"/>
          <p:cNvSpPr txBox="1"/>
          <p:nvPr/>
        </p:nvSpPr>
        <p:spPr>
          <a:xfrm>
            <a:off x="3120809" y="2698756"/>
            <a:ext cx="17731030" cy="835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Data acquisition problem</a:t>
            </a:r>
          </a:p>
          <a:p>
            <a:pPr/>
            <a:r>
              <a:t>How to get thousands of labeled data per class for training purposes?</a:t>
            </a:r>
          </a:p>
          <a:p>
            <a:pPr/>
          </a:p>
          <a:p>
            <a:pPr/>
            <a:r>
              <a:t>Solution</a:t>
            </a:r>
          </a:p>
          <a:p>
            <a:pPr/>
            <a:r>
              <a:t>I recorded a video of myself showing gestures for each class</a:t>
            </a:r>
          </a:p>
          <a:p>
            <a:pPr/>
            <a:r>
              <a:t>for an equal amount of time. </a:t>
            </a:r>
          </a:p>
          <a:p>
            <a:pPr/>
            <a:r>
              <a:t>The video was divided into frames and the frames were labeled</a:t>
            </a:r>
          </a:p>
          <a:p>
            <a:pPr/>
            <a:r>
              <a:t>based on their timestamp.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ata cleaning…"/>
          <p:cNvSpPr txBox="1"/>
          <p:nvPr/>
        </p:nvSpPr>
        <p:spPr>
          <a:xfrm>
            <a:off x="2104483" y="1989285"/>
            <a:ext cx="19875704" cy="835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Data cleaning</a:t>
            </a:r>
          </a:p>
          <a:p>
            <a:pPr/>
          </a:p>
          <a:p>
            <a:pPr/>
            <a:r>
              <a:t>I needed to eliminate the frames that were close to beginning or the end</a:t>
            </a:r>
          </a:p>
          <a:p>
            <a:pPr/>
            <a:r>
              <a:t>Of a switch between gestures. I eliminated several such batches of frames that </a:t>
            </a:r>
          </a:p>
          <a:p>
            <a:pPr/>
            <a:r>
              <a:t>could have created a mixture of gestures for a certain training class.</a:t>
            </a:r>
          </a:p>
          <a:p>
            <a:pPr/>
          </a:p>
          <a:p>
            <a:pPr/>
            <a:r>
              <a:t>The remaining frames were rescaled to 255x255x3 numpy arrays</a:t>
            </a:r>
          </a:p>
          <a:p>
            <a:pPr/>
            <a:r>
              <a:t>for the training and testing classes.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ata Processing…"/>
          <p:cNvSpPr txBox="1"/>
          <p:nvPr/>
        </p:nvSpPr>
        <p:spPr>
          <a:xfrm>
            <a:off x="2285441" y="1092200"/>
            <a:ext cx="19813119" cy="1153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Data Processing</a:t>
            </a:r>
          </a:p>
          <a:p>
            <a:pPr/>
          </a:p>
          <a:p>
            <a:pPr/>
            <a:r>
              <a:t>The neural network was trained on a modern Nvidia GPU</a:t>
            </a:r>
          </a:p>
          <a:p>
            <a:pPr/>
            <a:r>
              <a:t>running on Ubuntu 18.04.</a:t>
            </a:r>
          </a:p>
          <a:p>
            <a:pPr/>
            <a:r>
              <a:t>For increasing the variance, I applied several transformations to the generator</a:t>
            </a:r>
          </a:p>
          <a:p>
            <a:pPr/>
            <a:r>
              <a:t>for the images for train and test classes:</a:t>
            </a:r>
          </a:p>
          <a:p>
            <a:pPr marL="546100" indent="-546100">
              <a:buSzPct val="150000"/>
              <a:buChar char="•"/>
            </a:pPr>
            <a:r>
              <a:t>no horizontal or vertical shift. The gestures are sometime close to the edge</a:t>
            </a:r>
          </a:p>
          <a:p>
            <a:pPr/>
            <a:r>
              <a:t>of the image</a:t>
            </a:r>
          </a:p>
          <a:p>
            <a:pPr marL="546100" indent="-546100">
              <a:buSzPct val="150000"/>
              <a:buChar char="•"/>
            </a:pPr>
            <a:r>
              <a:t>convert  the 0…255 values for the RGB channels to [0,1] interval</a:t>
            </a:r>
          </a:p>
          <a:p>
            <a:pPr marL="546100" indent="-546100">
              <a:buSzPct val="150000"/>
              <a:buChar char="•"/>
            </a:pPr>
            <a:r>
              <a:t>return the image itself and a one-hot encoded class based on the </a:t>
            </a:r>
          </a:p>
          <a:p>
            <a:pPr/>
            <a:r>
              <a:t>class directory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ge4image7284064.png" descr="page4image72840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735" y="3746256"/>
            <a:ext cx="23198860" cy="330224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334735" y="509269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65" name="Sample training images"/>
          <p:cNvSpPr txBox="1"/>
          <p:nvPr/>
        </p:nvSpPr>
        <p:spPr>
          <a:xfrm>
            <a:off x="8936609" y="2175844"/>
            <a:ext cx="5995112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Sample training images</a:t>
            </a:r>
          </a:p>
        </p:txBody>
      </p:sp>
      <p:sp>
        <p:nvSpPr>
          <p:cNvPr id="166" name="I applied the generator transformations for these images."/>
          <p:cNvSpPr txBox="1"/>
          <p:nvPr/>
        </p:nvSpPr>
        <p:spPr>
          <a:xfrm>
            <a:off x="4917668" y="8236402"/>
            <a:ext cx="1454866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 applied the generator transformations for these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e first tested model:"/>
          <p:cNvSpPr txBox="1"/>
          <p:nvPr/>
        </p:nvSpPr>
        <p:spPr>
          <a:xfrm>
            <a:off x="9263735" y="1925219"/>
            <a:ext cx="5856530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The first tested model:</a:t>
            </a:r>
          </a:p>
        </p:txBody>
      </p:sp>
      <p:pic>
        <p:nvPicPr>
          <p:cNvPr id="169" name="page4image7283856.png" descr="page4image72838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0" y="3653444"/>
            <a:ext cx="14605001" cy="814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"/>
          <p:cNvSpPr txBox="1"/>
          <p:nvPr/>
        </p:nvSpPr>
        <p:spPr>
          <a:xfrm>
            <a:off x="4889500" y="3653444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ge5image7283232.png" descr="page5image72832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783" y="1836120"/>
            <a:ext cx="21636066" cy="1004376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"/>
          <p:cNvSpPr txBox="1"/>
          <p:nvPr/>
        </p:nvSpPr>
        <p:spPr>
          <a:xfrm>
            <a:off x="-2094952" y="1836120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s model has only one convolutional+pooling layer. Even so, the accuracy…"/>
          <p:cNvSpPr txBox="1"/>
          <p:nvPr/>
        </p:nvSpPr>
        <p:spPr>
          <a:xfrm>
            <a:off x="2806001" y="1765731"/>
            <a:ext cx="19294552" cy="199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This model has only one convolutional+pooling layer. Even so, the accuracy</a:t>
            </a:r>
          </a:p>
          <a:p>
            <a:pPr/>
            <a:r>
              <a:t>was around 98%:</a:t>
            </a:r>
          </a:p>
        </p:txBody>
      </p:sp>
      <p:pic>
        <p:nvPicPr>
          <p:cNvPr id="176" name="page5image7282608.png" descr="page5image72826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863" y="5086645"/>
            <a:ext cx="9906001" cy="641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Text"/>
          <p:cNvSpPr txBox="1"/>
          <p:nvPr/>
        </p:nvSpPr>
        <p:spPr>
          <a:xfrm>
            <a:off x="2064488" y="508664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78" name="page5image7279280.png" descr="page5image72792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5784" y="5099345"/>
            <a:ext cx="9753601" cy="638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"/>
          <p:cNvSpPr txBox="1"/>
          <p:nvPr/>
        </p:nvSpPr>
        <p:spPr>
          <a:xfrm>
            <a:off x="12575784" y="5099345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